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56" r:id="rId3"/>
    <p:sldId id="265" r:id="rId4"/>
    <p:sldId id="273" r:id="rId5"/>
    <p:sldId id="274" r:id="rId6"/>
    <p:sldId id="277" r:id="rId7"/>
    <p:sldId id="280" r:id="rId8"/>
    <p:sldId id="275" r:id="rId9"/>
    <p:sldId id="285" r:id="rId10"/>
    <p:sldId id="281" r:id="rId11"/>
    <p:sldId id="257" r:id="rId12"/>
    <p:sldId id="267" r:id="rId13"/>
    <p:sldId id="266" r:id="rId14"/>
    <p:sldId id="258" r:id="rId15"/>
    <p:sldId id="259" r:id="rId16"/>
    <p:sldId id="261" r:id="rId17"/>
    <p:sldId id="262" r:id="rId18"/>
    <p:sldId id="263" r:id="rId19"/>
    <p:sldId id="272" r:id="rId20"/>
    <p:sldId id="264" r:id="rId21"/>
    <p:sldId id="283" r:id="rId22"/>
    <p:sldId id="268"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1314" y="16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29876C7-812C-43A1-9E09-FFD0E0D3B241}" type="datetimeFigureOut">
              <a:rPr lang="en-US" smtClean="0"/>
              <a:t>1/29/2014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610603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9876C7-812C-43A1-9E09-FFD0E0D3B241}" type="datetimeFigureOut">
              <a:rPr lang="en-US" smtClean="0"/>
              <a:t>1/29/2014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603836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9876C7-812C-43A1-9E09-FFD0E0D3B241}" type="datetimeFigureOut">
              <a:rPr lang="en-US" smtClean="0"/>
              <a:t>1/29/2014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3600001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29876C7-812C-43A1-9E09-FFD0E0D3B241}" type="datetimeFigureOut">
              <a:rPr lang="en-US" smtClean="0"/>
              <a:t>1/29/2014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2516531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9876C7-812C-43A1-9E09-FFD0E0D3B241}" type="datetimeFigureOut">
              <a:rPr lang="en-US" smtClean="0"/>
              <a:t>1/29/2014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3863603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29876C7-812C-43A1-9E09-FFD0E0D3B241}" type="datetimeFigureOut">
              <a:rPr lang="en-US" smtClean="0"/>
              <a:t>1/29/2014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1124589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9876C7-812C-43A1-9E09-FFD0E0D3B241}" type="datetimeFigureOut">
              <a:rPr lang="en-US" smtClean="0"/>
              <a:t>1/29/2014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3682972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9876C7-812C-43A1-9E09-FFD0E0D3B241}" type="datetimeFigureOut">
              <a:rPr lang="en-US" smtClean="0"/>
              <a:t>1/29/2014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690223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9876C7-812C-43A1-9E09-FFD0E0D3B241}" type="datetimeFigureOut">
              <a:rPr lang="en-US" smtClean="0"/>
              <a:t>1/29/2014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364059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9876C7-812C-43A1-9E09-FFD0E0D3B241}" type="datetimeFigureOut">
              <a:rPr lang="en-US" smtClean="0"/>
              <a:t>1/29/2014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3565915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9876C7-812C-43A1-9E09-FFD0E0D3B241}" type="datetimeFigureOut">
              <a:rPr lang="en-US" smtClean="0"/>
              <a:t>1/29/2014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1549703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9876C7-812C-43A1-9E09-FFD0E0D3B241}" type="datetimeFigureOut">
              <a:rPr lang="en-US" smtClean="0"/>
              <a:t>1/29/2014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0B2BDB-7543-4082-BA8D-033833911EF5}" type="slidenum">
              <a:rPr lang="en-US" smtClean="0"/>
              <a:t>‹#›</a:t>
            </a:fld>
            <a:endParaRPr lang="en-US"/>
          </a:p>
        </p:txBody>
      </p:sp>
    </p:spTree>
    <p:extLst>
      <p:ext uri="{BB962C8B-B14F-4D97-AF65-F5344CB8AC3E}">
        <p14:creationId xmlns:p14="http://schemas.microsoft.com/office/powerpoint/2010/main" val="2079179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hyperlink" Target="http://wearethe99percent.tumblr.co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nber.org/papers/w15433" TargetMode="External"/><Relationship Id="rId1" Type="http://schemas.openxmlformats.org/officeDocument/2006/relationships/slideLayout" Target="../slideLayouts/slideLayout2.xml"/><Relationship Id="rId5" Type="http://schemas.openxmlformats.org/officeDocument/2006/relationships/hyperlink" Target="http://www.voxeu.org/index.php?q=node/4510" TargetMode="Externa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6.wmf"/></Relationships>
</file>

<file path=ppt/slides/_rels/slide17.xml.rels><?xml version="1.0" encoding="UTF-8" standalone="yes"?>
<Relationships xmlns="http://schemas.openxmlformats.org/package/2006/relationships"><Relationship Id="rId2" Type="http://schemas.openxmlformats.org/officeDocument/2006/relationships/hyperlink" Target="http://www.offthechartsblog.org/government-programs-kept-millions-out-of-poverty-in-2010/"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Chapter 4</a:t>
            </a:r>
            <a:br>
              <a:rPr lang="en-US" dirty="0" smtClean="0"/>
            </a:br>
            <a:r>
              <a:rPr lang="en-US" dirty="0" smtClean="0"/>
              <a:t>Inequality</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982901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1470025"/>
          </a:xfrm>
        </p:spPr>
        <p:txBody>
          <a:bodyPr/>
          <a:lstStyle/>
          <a:p>
            <a:r>
              <a:rPr lang="en-US" dirty="0" smtClean="0"/>
              <a:t>Why Does It Matter?</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7045" y="5801463"/>
            <a:ext cx="559594" cy="891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N17 Direct Action"/>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72400" y="4595564"/>
            <a:ext cx="1066800" cy="2174525"/>
          </a:xfrm>
          <a:prstGeom prst="rect">
            <a:avLst/>
          </a:prstGeom>
          <a:noFill/>
          <a:ln>
            <a:noFill/>
          </a:ln>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50" y="2793513"/>
            <a:ext cx="518160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1450" y="1476375"/>
            <a:ext cx="3975100" cy="298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42398" y="4560168"/>
            <a:ext cx="1896602" cy="1257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04583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96962"/>
          </a:xfrm>
        </p:spPr>
        <p:txBody>
          <a:bodyPr>
            <a:normAutofit fontScale="90000"/>
          </a:bodyPr>
          <a:lstStyle/>
          <a:p>
            <a:r>
              <a:rPr lang="en-US" b="1" dirty="0" smtClean="0">
                <a:hlinkClick r:id="rId2"/>
              </a:rPr>
              <a:t>We Are the 99 Percent</a:t>
            </a:r>
            <a:r>
              <a:rPr lang="en-US" b="1" dirty="0" smtClean="0"/>
              <a:t/>
            </a:r>
            <a:br>
              <a:rPr lang="en-US" b="1" dirty="0" smtClean="0"/>
            </a:br>
            <a:endParaRPr lang="en-US" dirty="0"/>
          </a:p>
        </p:txBody>
      </p:sp>
      <p:sp>
        <p:nvSpPr>
          <p:cNvPr id="3" name="Content Placeholder 2"/>
          <p:cNvSpPr>
            <a:spLocks noGrp="1"/>
          </p:cNvSpPr>
          <p:nvPr>
            <p:ph idx="1"/>
          </p:nvPr>
        </p:nvSpPr>
        <p:spPr/>
        <p:txBody>
          <a:bodyPr/>
          <a:lstStyle/>
          <a:p>
            <a:pPr marL="0" indent="0">
              <a:buNone/>
            </a:pPr>
            <a:r>
              <a:rPr lang="en-US" dirty="0" smtClean="0"/>
              <a:t>We are the 99 percent. We are getting kicked out of our homes. We are forced to choose between groceries and rent. We are denied quality medical care. We are suffering from environmental pollution. We are working long hours for little pay and no rights, if we're working at all. We are getting nothing while the other 1 percent is getting everything. We are the 99 percent.</a:t>
            </a:r>
            <a:endParaRPr lang="en-US" dirty="0"/>
          </a:p>
        </p:txBody>
      </p:sp>
    </p:spTree>
    <p:extLst>
      <p:ext uri="{BB962C8B-B14F-4D97-AF65-F5344CB8AC3E}">
        <p14:creationId xmlns:p14="http://schemas.microsoft.com/office/powerpoint/2010/main" val="12261241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685800" y="304800"/>
            <a:ext cx="8153400" cy="1143000"/>
          </a:xfrm>
        </p:spPr>
        <p:txBody>
          <a:bodyPr>
            <a:normAutofit fontScale="90000"/>
          </a:bodyPr>
          <a:lstStyle/>
          <a:p>
            <a:r>
              <a:rPr lang="en-US" dirty="0" smtClean="0"/>
              <a:t>Inequality Does Not Imply Poverty (Necessarily), but People Care About It</a:t>
            </a:r>
          </a:p>
        </p:txBody>
      </p:sp>
      <p:sp>
        <p:nvSpPr>
          <p:cNvPr id="17410" name="Rectangle 3"/>
          <p:cNvSpPr>
            <a:spLocks noGrp="1" noChangeArrowheads="1"/>
          </p:cNvSpPr>
          <p:nvPr>
            <p:ph type="body" idx="1"/>
          </p:nvPr>
        </p:nvSpPr>
        <p:spPr>
          <a:xfrm>
            <a:off x="685800" y="1752600"/>
            <a:ext cx="8077200" cy="4648200"/>
          </a:xfrm>
        </p:spPr>
        <p:txBody>
          <a:bodyPr>
            <a:normAutofit lnSpcReduction="10000"/>
          </a:bodyPr>
          <a:lstStyle/>
          <a:p>
            <a:pPr marL="457200" indent="-457200">
              <a:lnSpc>
                <a:spcPct val="80000"/>
              </a:lnSpc>
              <a:spcBef>
                <a:spcPts val="1200"/>
              </a:spcBef>
            </a:pPr>
            <a:r>
              <a:rPr lang="en-US" sz="2600" dirty="0" smtClean="0"/>
              <a:t>Social Justice</a:t>
            </a:r>
          </a:p>
          <a:p>
            <a:pPr marL="457200" indent="-457200">
              <a:lnSpc>
                <a:spcPct val="80000"/>
              </a:lnSpc>
              <a:spcBef>
                <a:spcPts val="1200"/>
              </a:spcBef>
            </a:pPr>
            <a:r>
              <a:rPr lang="en-US" sz="2600" dirty="0" smtClean="0"/>
              <a:t>Relative Deprivation:  Disutility from not having consumption possibilities others have in reference group</a:t>
            </a:r>
          </a:p>
          <a:p>
            <a:pPr marL="457200" indent="-457200">
              <a:lnSpc>
                <a:spcPct val="80000"/>
              </a:lnSpc>
              <a:spcBef>
                <a:spcPts val="1200"/>
              </a:spcBef>
            </a:pPr>
            <a:r>
              <a:rPr lang="en-US" sz="2600" dirty="0" smtClean="0"/>
              <a:t>Human development (HD) hard to achieve in POOR countries if income concentrated at top</a:t>
            </a:r>
          </a:p>
          <a:p>
            <a:pPr marL="457200" indent="-457200">
              <a:lnSpc>
                <a:spcPct val="80000"/>
              </a:lnSpc>
              <a:spcBef>
                <a:spcPts val="1200"/>
              </a:spcBef>
            </a:pPr>
            <a:r>
              <a:rPr lang="en-US" sz="2600" dirty="0" smtClean="0"/>
              <a:t>Inequitable growth and HD outcomes:</a:t>
            </a:r>
          </a:p>
          <a:p>
            <a:pPr marL="838200" lvl="1" indent="-381000">
              <a:lnSpc>
                <a:spcPct val="80000"/>
              </a:lnSpc>
              <a:spcBef>
                <a:spcPts val="1200"/>
              </a:spcBef>
            </a:pPr>
            <a:r>
              <a:rPr lang="en-US" sz="2000" dirty="0" smtClean="0"/>
              <a:t>If distribution unchanged (and at least some benefits reach the poor), income growth should reduce poverty</a:t>
            </a:r>
          </a:p>
          <a:p>
            <a:pPr marL="838200" lvl="1" indent="-381000">
              <a:lnSpc>
                <a:spcPct val="80000"/>
              </a:lnSpc>
              <a:spcBef>
                <a:spcPts val="1200"/>
              </a:spcBef>
            </a:pPr>
            <a:r>
              <a:rPr lang="en-US" sz="2000" dirty="0" smtClean="0"/>
              <a:t>Improving HD outcomes without growth is likely to require altering the income distribution</a:t>
            </a:r>
          </a:p>
          <a:p>
            <a:pPr marL="457200" indent="-457200">
              <a:lnSpc>
                <a:spcPct val="80000"/>
              </a:lnSpc>
              <a:spcBef>
                <a:spcPts val="1200"/>
              </a:spcBef>
            </a:pPr>
            <a:r>
              <a:rPr lang="en-US" sz="2600" dirty="0" smtClean="0"/>
              <a:t>Distribution of income shapes structure of production (in relatively closed or large economies, at least)</a:t>
            </a:r>
          </a:p>
          <a:p>
            <a:pPr marL="457200" indent="-457200">
              <a:lnSpc>
                <a:spcPct val="80000"/>
              </a:lnSpc>
              <a:spcBef>
                <a:spcPts val="1200"/>
              </a:spcBef>
              <a:buFontTx/>
              <a:buAutoNum type="arabicPeriod"/>
            </a:pPr>
            <a:endParaRPr lang="en-US" sz="2400" dirty="0" smtClean="0"/>
          </a:p>
        </p:txBody>
      </p:sp>
    </p:spTree>
    <p:extLst>
      <p:ext uri="{BB962C8B-B14F-4D97-AF65-F5344CB8AC3E}">
        <p14:creationId xmlns:p14="http://schemas.microsoft.com/office/powerpoint/2010/main" val="196668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4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410">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7410">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7410">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41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a:xfrm>
            <a:off x="857248" y="152400"/>
            <a:ext cx="7772400" cy="1143000"/>
          </a:xfrm>
        </p:spPr>
        <p:txBody>
          <a:bodyPr/>
          <a:lstStyle/>
          <a:p>
            <a:r>
              <a:rPr lang="en-US" dirty="0" smtClean="0"/>
              <a:t>How to Measure Inequality</a:t>
            </a:r>
          </a:p>
        </p:txBody>
      </p:sp>
      <p:sp>
        <p:nvSpPr>
          <p:cNvPr id="18434" name="Rectangle 3"/>
          <p:cNvSpPr>
            <a:spLocks noGrp="1" noChangeArrowheads="1"/>
          </p:cNvSpPr>
          <p:nvPr>
            <p:ph type="body" idx="1"/>
          </p:nvPr>
        </p:nvSpPr>
        <p:spPr>
          <a:xfrm>
            <a:off x="502920" y="1219200"/>
            <a:ext cx="7772400" cy="533400"/>
          </a:xfrm>
        </p:spPr>
        <p:txBody>
          <a:bodyPr/>
          <a:lstStyle/>
          <a:p>
            <a:pPr>
              <a:lnSpc>
                <a:spcPct val="90000"/>
              </a:lnSpc>
            </a:pPr>
            <a:r>
              <a:rPr lang="en-US" dirty="0" smtClean="0"/>
              <a:t>Frequency Distributions:</a:t>
            </a:r>
          </a:p>
        </p:txBody>
      </p:sp>
      <p:sp>
        <p:nvSpPr>
          <p:cNvPr id="2" name="TextBox 1"/>
          <p:cNvSpPr txBox="1"/>
          <p:nvPr/>
        </p:nvSpPr>
        <p:spPr>
          <a:xfrm>
            <a:off x="533400" y="5487194"/>
            <a:ext cx="5943600" cy="646331"/>
          </a:xfrm>
          <a:prstGeom prst="rect">
            <a:avLst/>
          </a:prstGeom>
          <a:noFill/>
        </p:spPr>
        <p:txBody>
          <a:bodyPr wrap="square" rtlCol="0">
            <a:spAutoFit/>
          </a:bodyPr>
          <a:lstStyle/>
          <a:p>
            <a:pPr algn="r"/>
            <a:r>
              <a:rPr lang="en-US" sz="3600" dirty="0" smtClean="0"/>
              <a:t>Aren’t so easy to compare…</a:t>
            </a:r>
            <a:endParaRPr lang="en-US" sz="3600" dirty="0"/>
          </a:p>
        </p:txBody>
      </p:sp>
      <p:pic>
        <p:nvPicPr>
          <p:cNvPr id="10" name="Picture 9" descr="Distribution_Array.png"/>
          <p:cNvPicPr/>
          <p:nvPr/>
        </p:nvPicPr>
        <p:blipFill>
          <a:blip r:embed="rId2" cstate="print"/>
          <a:stretch>
            <a:fillRect/>
          </a:stretch>
        </p:blipFill>
        <p:spPr>
          <a:xfrm>
            <a:off x="2234565" y="1905000"/>
            <a:ext cx="4674870" cy="3395345"/>
          </a:xfrm>
          <a:prstGeom prst="rect">
            <a:avLst/>
          </a:prstGeom>
        </p:spPr>
      </p:pic>
    </p:spTree>
    <p:extLst>
      <p:ext uri="{BB962C8B-B14F-4D97-AF65-F5344CB8AC3E}">
        <p14:creationId xmlns:p14="http://schemas.microsoft.com/office/powerpoint/2010/main" val="7294732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p:txBody>
          <a:bodyPr/>
          <a:lstStyle/>
          <a:p>
            <a:r>
              <a:rPr lang="en-US" sz="4000" dirty="0" smtClean="0"/>
              <a:t>Traditional Statistical Measures</a:t>
            </a:r>
          </a:p>
        </p:txBody>
      </p:sp>
      <p:sp>
        <p:nvSpPr>
          <p:cNvPr id="20482" name="Rectangle 3"/>
          <p:cNvSpPr>
            <a:spLocks noGrp="1" noChangeArrowheads="1"/>
          </p:cNvSpPr>
          <p:nvPr>
            <p:ph type="body" idx="1"/>
          </p:nvPr>
        </p:nvSpPr>
        <p:spPr>
          <a:xfrm>
            <a:off x="685800" y="2819400"/>
            <a:ext cx="7772400" cy="3276600"/>
          </a:xfrm>
        </p:spPr>
        <p:txBody>
          <a:bodyPr/>
          <a:lstStyle/>
          <a:p>
            <a:r>
              <a:rPr lang="en-US" dirty="0" smtClean="0"/>
              <a:t>Variance</a:t>
            </a:r>
          </a:p>
          <a:p>
            <a:r>
              <a:rPr lang="en-US" dirty="0" smtClean="0"/>
              <a:t>Coefficient of Variation</a:t>
            </a:r>
          </a:p>
          <a:p>
            <a:r>
              <a:rPr lang="en-US" dirty="0" smtClean="0"/>
              <a:t>Problem:  These are not indexes</a:t>
            </a:r>
          </a:p>
        </p:txBody>
      </p:sp>
    </p:spTree>
    <p:extLst>
      <p:ext uri="{BB962C8B-B14F-4D97-AF65-F5344CB8AC3E}">
        <p14:creationId xmlns:p14="http://schemas.microsoft.com/office/powerpoint/2010/main" val="8961811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800100" y="228600"/>
            <a:ext cx="7772400" cy="1143000"/>
          </a:xfrm>
        </p:spPr>
        <p:txBody>
          <a:bodyPr>
            <a:normAutofit fontScale="90000"/>
          </a:bodyPr>
          <a:lstStyle/>
          <a:p>
            <a:r>
              <a:rPr lang="en-US" sz="4000" dirty="0" smtClean="0"/>
              <a:t>What Properties Do We Want Our Index to Have?</a:t>
            </a:r>
          </a:p>
        </p:txBody>
      </p:sp>
      <p:sp>
        <p:nvSpPr>
          <p:cNvPr id="21506" name="Rectangle 3"/>
          <p:cNvSpPr>
            <a:spLocks noGrp="1" noChangeArrowheads="1"/>
          </p:cNvSpPr>
          <p:nvPr>
            <p:ph type="body" idx="1"/>
          </p:nvPr>
        </p:nvSpPr>
        <p:spPr>
          <a:xfrm>
            <a:off x="685800" y="1524000"/>
            <a:ext cx="7772400" cy="4456997"/>
          </a:xfrm>
        </p:spPr>
        <p:txBody>
          <a:bodyPr/>
          <a:lstStyle/>
          <a:p>
            <a:pPr>
              <a:lnSpc>
                <a:spcPct val="80000"/>
              </a:lnSpc>
            </a:pPr>
            <a:r>
              <a:rPr lang="en-US" sz="2400" dirty="0" smtClean="0"/>
              <a:t>The </a:t>
            </a:r>
            <a:r>
              <a:rPr lang="en-US" sz="2400" dirty="0" err="1" smtClean="0"/>
              <a:t>Piguo</a:t>
            </a:r>
            <a:r>
              <a:rPr lang="en-US" sz="2400" dirty="0" smtClean="0"/>
              <a:t>-Dalton principle </a:t>
            </a:r>
          </a:p>
          <a:p>
            <a:pPr lvl="1">
              <a:lnSpc>
                <a:spcPct val="80000"/>
              </a:lnSpc>
            </a:pPr>
            <a:r>
              <a:rPr lang="en-US" sz="1800" dirty="0" err="1" smtClean="0"/>
              <a:t>Inequalityincreases</a:t>
            </a:r>
            <a:r>
              <a:rPr lang="en-US" sz="1800" dirty="0" smtClean="0"/>
              <a:t> when income is transferred from a low-income household to a high-income household</a:t>
            </a:r>
          </a:p>
          <a:p>
            <a:pPr>
              <a:lnSpc>
                <a:spcPct val="80000"/>
              </a:lnSpc>
            </a:pPr>
            <a:r>
              <a:rPr lang="en-US" sz="2400" dirty="0" smtClean="0"/>
              <a:t>Symmetry</a:t>
            </a:r>
            <a:r>
              <a:rPr lang="en-US" sz="1800" dirty="0" smtClean="0"/>
              <a:t> </a:t>
            </a:r>
          </a:p>
          <a:p>
            <a:pPr lvl="1">
              <a:lnSpc>
                <a:spcPct val="80000"/>
              </a:lnSpc>
            </a:pPr>
            <a:r>
              <a:rPr lang="en-US" sz="1800" dirty="0" smtClean="0"/>
              <a:t>Does not change when individuals trade positions in the income distribution </a:t>
            </a:r>
          </a:p>
          <a:p>
            <a:pPr>
              <a:lnSpc>
                <a:spcPct val="80000"/>
              </a:lnSpc>
            </a:pPr>
            <a:r>
              <a:rPr lang="en-US" sz="2400" dirty="0" smtClean="0"/>
              <a:t>Independence of income scale </a:t>
            </a:r>
          </a:p>
          <a:p>
            <a:pPr lvl="1">
              <a:lnSpc>
                <a:spcPct val="80000"/>
              </a:lnSpc>
            </a:pPr>
            <a:r>
              <a:rPr lang="en-US" sz="1800" dirty="0" smtClean="0"/>
              <a:t>A proportional change in all incomes does not alter inequality</a:t>
            </a:r>
          </a:p>
          <a:p>
            <a:pPr>
              <a:lnSpc>
                <a:spcPct val="80000"/>
              </a:lnSpc>
            </a:pPr>
            <a:r>
              <a:rPr lang="en-US" sz="2400" dirty="0" smtClean="0"/>
              <a:t>Homogeneity</a:t>
            </a:r>
            <a:r>
              <a:rPr lang="en-US" sz="1800" dirty="0" smtClean="0"/>
              <a:t> </a:t>
            </a:r>
          </a:p>
          <a:p>
            <a:pPr lvl="1">
              <a:lnSpc>
                <a:spcPct val="80000"/>
              </a:lnSpc>
            </a:pPr>
            <a:r>
              <a:rPr lang="en-US" sz="1800" dirty="0" smtClean="0"/>
              <a:t>A change in the size of the population will not affect measured inequality</a:t>
            </a:r>
          </a:p>
          <a:p>
            <a:pPr>
              <a:lnSpc>
                <a:spcPct val="80000"/>
              </a:lnSpc>
            </a:pPr>
            <a:r>
              <a:rPr lang="en-US" sz="2400" dirty="0" smtClean="0"/>
              <a:t>Decomposability with respect to income sources</a:t>
            </a:r>
          </a:p>
          <a:p>
            <a:pPr lvl="1">
              <a:lnSpc>
                <a:spcPct val="80000"/>
              </a:lnSpc>
            </a:pPr>
            <a:r>
              <a:rPr lang="en-US" sz="1800" dirty="0" smtClean="0"/>
              <a:t>To explore influences of specific income sources on inequality</a:t>
            </a:r>
          </a:p>
          <a:p>
            <a:pPr>
              <a:lnSpc>
                <a:spcPct val="80000"/>
              </a:lnSpc>
            </a:pPr>
            <a:r>
              <a:rPr lang="en-US" sz="2400" dirty="0" smtClean="0"/>
              <a:t>Several fit, but for only one can you draw a picture like this one:</a:t>
            </a:r>
          </a:p>
        </p:txBody>
      </p:sp>
    </p:spTree>
    <p:extLst>
      <p:ext uri="{BB962C8B-B14F-4D97-AF65-F5344CB8AC3E}">
        <p14:creationId xmlns:p14="http://schemas.microsoft.com/office/powerpoint/2010/main" val="3638120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50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150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150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506">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1506">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1506">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150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506">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1506">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150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a:xfrm>
            <a:off x="685800" y="304800"/>
            <a:ext cx="7772400" cy="1143000"/>
          </a:xfrm>
        </p:spPr>
        <p:txBody>
          <a:bodyPr/>
          <a:lstStyle/>
          <a:p>
            <a:r>
              <a:rPr lang="en-US" dirty="0" smtClean="0"/>
              <a:t>The Lorenz Curve:  A Better Idea</a:t>
            </a: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2013645" y="1863090"/>
            <a:ext cx="4672012" cy="3868420"/>
          </a:xfrm>
          <a:prstGeom prst="rect">
            <a:avLst/>
          </a:prstGeom>
          <a:noFill/>
        </p:spPr>
      </p:pic>
      <p:sp>
        <p:nvSpPr>
          <p:cNvPr id="2" name="TextBox 1"/>
          <p:cNvSpPr txBox="1"/>
          <p:nvPr/>
        </p:nvSpPr>
        <p:spPr>
          <a:xfrm rot="16200000">
            <a:off x="273221" y="2884289"/>
            <a:ext cx="3089910" cy="369332"/>
          </a:xfrm>
          <a:prstGeom prst="rect">
            <a:avLst/>
          </a:prstGeom>
          <a:noFill/>
        </p:spPr>
        <p:txBody>
          <a:bodyPr wrap="square" rtlCol="0">
            <a:spAutoFit/>
          </a:bodyPr>
          <a:lstStyle/>
          <a:p>
            <a:r>
              <a:rPr lang="en-US" dirty="0" smtClean="0"/>
              <a:t>Cumulative % of income</a:t>
            </a:r>
            <a:endParaRPr lang="en-US" dirty="0"/>
          </a:p>
        </p:txBody>
      </p:sp>
      <p:sp>
        <p:nvSpPr>
          <p:cNvPr id="7" name="TextBox 6"/>
          <p:cNvSpPr txBox="1"/>
          <p:nvPr/>
        </p:nvSpPr>
        <p:spPr>
          <a:xfrm>
            <a:off x="2971800" y="5715516"/>
            <a:ext cx="3089910" cy="369332"/>
          </a:xfrm>
          <a:prstGeom prst="rect">
            <a:avLst/>
          </a:prstGeom>
          <a:noFill/>
        </p:spPr>
        <p:txBody>
          <a:bodyPr wrap="square" rtlCol="0">
            <a:spAutoFit/>
          </a:bodyPr>
          <a:lstStyle/>
          <a:p>
            <a:r>
              <a:rPr lang="en-US" dirty="0" smtClean="0"/>
              <a:t>Cumulative % of population</a:t>
            </a:r>
            <a:endParaRPr lang="en-US" dirty="0"/>
          </a:p>
        </p:txBody>
      </p:sp>
      <p:sp>
        <p:nvSpPr>
          <p:cNvPr id="3" name="TextBox 2"/>
          <p:cNvSpPr txBox="1"/>
          <p:nvPr/>
        </p:nvSpPr>
        <p:spPr>
          <a:xfrm>
            <a:off x="6934200" y="2971800"/>
            <a:ext cx="1676400" cy="2031325"/>
          </a:xfrm>
          <a:prstGeom prst="rect">
            <a:avLst/>
          </a:prstGeom>
          <a:noFill/>
        </p:spPr>
        <p:txBody>
          <a:bodyPr wrap="square" rtlCol="0">
            <a:spAutoFit/>
          </a:bodyPr>
          <a:lstStyle/>
          <a:p>
            <a:r>
              <a:rPr lang="en-US" dirty="0" err="1" smtClean="0"/>
              <a:t>Gini</a:t>
            </a:r>
            <a:r>
              <a:rPr lang="en-US" dirty="0" smtClean="0"/>
              <a:t> = A/(A+B)</a:t>
            </a:r>
          </a:p>
          <a:p>
            <a:endParaRPr lang="en-US" dirty="0" smtClean="0"/>
          </a:p>
          <a:p>
            <a:r>
              <a:rPr lang="en-US" dirty="0" smtClean="0"/>
              <a:t>Min: 0 (Perfect equity)</a:t>
            </a:r>
          </a:p>
          <a:p>
            <a:endParaRPr lang="en-US" dirty="0"/>
          </a:p>
          <a:p>
            <a:r>
              <a:rPr lang="en-US" dirty="0" smtClean="0"/>
              <a:t>Max: 1 (Perfect inequality)</a:t>
            </a:r>
          </a:p>
        </p:txBody>
      </p:sp>
    </p:spTree>
    <p:extLst>
      <p:ext uri="{BB962C8B-B14F-4D97-AF65-F5344CB8AC3E}">
        <p14:creationId xmlns:p14="http://schemas.microsoft.com/office/powerpoint/2010/main" val="9946139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to Calculate the </a:t>
            </a:r>
            <a:r>
              <a:rPr lang="en-US" dirty="0" err="1" smtClean="0"/>
              <a:t>Gini</a:t>
            </a:r>
            <a:r>
              <a:rPr lang="en-US" dirty="0" smtClean="0"/>
              <a:t> Efficiently with Micro Data</a:t>
            </a:r>
            <a:endParaRPr lang="en-US" dirty="0"/>
          </a:p>
        </p:txBody>
      </p:sp>
      <p:sp>
        <p:nvSpPr>
          <p:cNvPr id="4" name="Content Placeholder 3"/>
          <p:cNvSpPr txBox="1">
            <a:spLocks noGrp="1"/>
          </p:cNvSpPr>
          <p:nvPr>
            <p:ph idx="1"/>
          </p:nvPr>
        </p:nvSpPr>
        <p:spPr>
          <a:xfrm>
            <a:off x="457200" y="1600200"/>
            <a:ext cx="8229600" cy="5484578"/>
          </a:xfrm>
          <a:prstGeom prst="rect">
            <a:avLst/>
          </a:prstGeom>
          <a:noFill/>
        </p:spPr>
        <p:txBody>
          <a:bodyPr wrap="square" rtlCol="0">
            <a:spAutoFit/>
          </a:bodyPr>
          <a:lstStyle/>
          <a:p>
            <a:pPr marL="457200" lvl="1" indent="0">
              <a:buNone/>
            </a:pPr>
            <a:r>
              <a:rPr lang="en-US" sz="4000" dirty="0" smtClean="0">
                <a:sym typeface="Symbol" pitchFamily="18" charset="2"/>
              </a:rPr>
              <a:t>Line everyone up from poorest to richest</a:t>
            </a:r>
          </a:p>
          <a:p>
            <a:pPr marL="966788" lvl="1" indent="-509588">
              <a:buNone/>
            </a:pPr>
            <a:r>
              <a:rPr lang="en-US" sz="4000" dirty="0">
                <a:sym typeface="Symbol" pitchFamily="18" charset="2"/>
              </a:rPr>
              <a:t>	</a:t>
            </a:r>
            <a:r>
              <a:rPr lang="en-US" sz="4000" dirty="0" err="1">
                <a:sym typeface="Symbol" pitchFamily="18" charset="2"/>
              </a:rPr>
              <a:t>Y</a:t>
            </a:r>
            <a:r>
              <a:rPr lang="en-US" sz="4000" baseline="-25000" dirty="0" err="1">
                <a:sym typeface="Symbol" pitchFamily="18" charset="2"/>
              </a:rPr>
              <a:t>n</a:t>
            </a:r>
            <a:r>
              <a:rPr lang="en-US" sz="4000" dirty="0">
                <a:sym typeface="Symbol" pitchFamily="18" charset="2"/>
              </a:rPr>
              <a:t> is person n’s income</a:t>
            </a:r>
          </a:p>
          <a:p>
            <a:pPr marL="966788" lvl="1" indent="-509588">
              <a:buNone/>
            </a:pPr>
            <a:r>
              <a:rPr lang="en-US" sz="4000" dirty="0">
                <a:sym typeface="Symbol" pitchFamily="18" charset="2"/>
              </a:rPr>
              <a:t>	F(</a:t>
            </a:r>
            <a:r>
              <a:rPr lang="en-US" sz="4000" dirty="0" err="1">
                <a:sym typeface="Symbol" pitchFamily="18" charset="2"/>
              </a:rPr>
              <a:t>Y</a:t>
            </a:r>
            <a:r>
              <a:rPr lang="en-US" sz="4000" baseline="-25000" dirty="0" err="1">
                <a:sym typeface="Symbol" pitchFamily="18" charset="2"/>
              </a:rPr>
              <a:t>n</a:t>
            </a:r>
            <a:r>
              <a:rPr lang="en-US" sz="4000" dirty="0">
                <a:sym typeface="Symbol" pitchFamily="18" charset="2"/>
              </a:rPr>
              <a:t>) is the share of people with income at </a:t>
            </a:r>
            <a:r>
              <a:rPr lang="en-US" sz="4000" dirty="0" smtClean="0">
                <a:sym typeface="Symbol" pitchFamily="18" charset="2"/>
              </a:rPr>
              <a:t>or </a:t>
            </a:r>
            <a:r>
              <a:rPr lang="en-US" sz="4000" dirty="0">
                <a:sym typeface="Symbol" pitchFamily="18" charset="2"/>
              </a:rPr>
              <a:t>less than </a:t>
            </a:r>
            <a:r>
              <a:rPr lang="en-US" sz="4000" dirty="0" err="1" smtClean="0">
                <a:sym typeface="Symbol" pitchFamily="18" charset="2"/>
              </a:rPr>
              <a:t>Y</a:t>
            </a:r>
            <a:r>
              <a:rPr lang="en-US" sz="4000" baseline="-25000" dirty="0" err="1" smtClean="0">
                <a:sym typeface="Symbol" pitchFamily="18" charset="2"/>
              </a:rPr>
              <a:t>n</a:t>
            </a:r>
            <a:endParaRPr lang="en-US" sz="4000" baseline="-25000" dirty="0" smtClean="0">
              <a:sym typeface="Symbol" pitchFamily="18" charset="2"/>
            </a:endParaRPr>
          </a:p>
          <a:p>
            <a:pPr marL="966788" lvl="1" indent="-509588">
              <a:buNone/>
            </a:pPr>
            <a:r>
              <a:rPr lang="en-US" sz="4000" baseline="-25000" dirty="0">
                <a:sym typeface="Symbol" pitchFamily="18" charset="2"/>
              </a:rPr>
              <a:t>	</a:t>
            </a:r>
            <a:r>
              <a:rPr lang="en-US" sz="4000" dirty="0">
                <a:sym typeface="Symbol"/>
              </a:rPr>
              <a:t> is mean income</a:t>
            </a:r>
            <a:endParaRPr lang="en-US" sz="4000" dirty="0">
              <a:sym typeface="Symbol" pitchFamily="18" charset="2"/>
            </a:endParaRPr>
          </a:p>
          <a:p>
            <a:pPr marL="457200" lvl="1" indent="0">
              <a:buNone/>
            </a:pPr>
            <a:r>
              <a:rPr lang="en-US" sz="4000" dirty="0">
                <a:sym typeface="Symbol" pitchFamily="18" charset="2"/>
              </a:rPr>
              <a:t>=&gt; </a:t>
            </a:r>
            <a:r>
              <a:rPr lang="en-US" sz="4000" dirty="0" smtClean="0">
                <a:sym typeface="Symbol" pitchFamily="18" charset="2"/>
              </a:rPr>
              <a:t>G=2*</a:t>
            </a:r>
            <a:r>
              <a:rPr lang="en-US" sz="4000" dirty="0" err="1" smtClean="0">
                <a:sym typeface="Symbol" pitchFamily="18" charset="2"/>
              </a:rPr>
              <a:t>Cov</a:t>
            </a:r>
            <a:r>
              <a:rPr lang="en-US" sz="4000" dirty="0" smtClean="0">
                <a:sym typeface="Symbol" pitchFamily="18" charset="2"/>
              </a:rPr>
              <a:t>(</a:t>
            </a:r>
            <a:r>
              <a:rPr lang="en-US" sz="4000" dirty="0" err="1" smtClean="0">
                <a:sym typeface="Symbol" pitchFamily="18" charset="2"/>
              </a:rPr>
              <a:t>Y</a:t>
            </a:r>
            <a:r>
              <a:rPr lang="en-US" sz="4000" baseline="-25000" dirty="0" err="1" smtClean="0">
                <a:sym typeface="Symbol" pitchFamily="18" charset="2"/>
              </a:rPr>
              <a:t>n</a:t>
            </a:r>
            <a:r>
              <a:rPr lang="en-US" sz="4000" dirty="0" err="1" smtClean="0">
                <a:sym typeface="Symbol" pitchFamily="18" charset="2"/>
              </a:rPr>
              <a:t>,F</a:t>
            </a:r>
            <a:r>
              <a:rPr lang="en-US" sz="4000" dirty="0" smtClean="0">
                <a:sym typeface="Symbol" pitchFamily="18" charset="2"/>
              </a:rPr>
              <a:t>(</a:t>
            </a:r>
            <a:r>
              <a:rPr lang="en-US" sz="4000" dirty="0" err="1" smtClean="0">
                <a:sym typeface="Symbol" pitchFamily="18" charset="2"/>
              </a:rPr>
              <a:t>Y</a:t>
            </a:r>
            <a:r>
              <a:rPr lang="en-US" sz="4000" baseline="-25000" dirty="0" err="1" smtClean="0">
                <a:sym typeface="Symbol" pitchFamily="18" charset="2"/>
              </a:rPr>
              <a:t>n</a:t>
            </a:r>
            <a:r>
              <a:rPr lang="en-US" sz="4000" dirty="0" smtClean="0">
                <a:sym typeface="Symbol" pitchFamily="18" charset="2"/>
              </a:rPr>
              <a:t>))/</a:t>
            </a:r>
          </a:p>
          <a:p>
            <a:pPr marL="457200" lvl="1" indent="0">
              <a:buNone/>
            </a:pPr>
            <a:endParaRPr lang="en-US" sz="3200" dirty="0">
              <a:sym typeface="Symbol" pitchFamily="18" charset="2"/>
            </a:endParaRPr>
          </a:p>
        </p:txBody>
      </p:sp>
    </p:spTree>
    <p:extLst>
      <p:ext uri="{BB962C8B-B14F-4D97-AF65-F5344CB8AC3E}">
        <p14:creationId xmlns:p14="http://schemas.microsoft.com/office/powerpoint/2010/main" val="432060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a:xfrm>
            <a:off x="762000" y="228600"/>
            <a:ext cx="7772400" cy="1143000"/>
          </a:xfrm>
        </p:spPr>
        <p:txBody>
          <a:bodyPr/>
          <a:lstStyle/>
          <a:p>
            <a:r>
              <a:rPr lang="en-US" dirty="0" smtClean="0"/>
              <a:t>Inequality in Practice</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5400" y="1668462"/>
            <a:ext cx="6994780" cy="4046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76665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1143000"/>
          </a:xfrm>
        </p:spPr>
        <p:txBody>
          <a:bodyPr/>
          <a:lstStyle/>
          <a:p>
            <a:r>
              <a:rPr lang="en-US" dirty="0" smtClean="0"/>
              <a:t>We Live in an Unequal World</a:t>
            </a:r>
            <a:endParaRPr lang="en-US" dirty="0"/>
          </a:p>
        </p:txBody>
      </p:sp>
      <p:sp>
        <p:nvSpPr>
          <p:cNvPr id="3" name="Content Placeholder 2"/>
          <p:cNvSpPr>
            <a:spLocks noGrp="1"/>
          </p:cNvSpPr>
          <p:nvPr>
            <p:ph idx="1"/>
          </p:nvPr>
        </p:nvSpPr>
        <p:spPr>
          <a:xfrm>
            <a:off x="457200" y="1600201"/>
            <a:ext cx="3733800" cy="5097462"/>
          </a:xfrm>
        </p:spPr>
        <p:txBody>
          <a:bodyPr>
            <a:normAutofit fontScale="92500" lnSpcReduction="20000"/>
          </a:bodyPr>
          <a:lstStyle/>
          <a:p>
            <a:r>
              <a:rPr lang="en-US" sz="2800" dirty="0" smtClean="0"/>
              <a:t>N. America has about 1/20 of the world’s population but 1/4 of its GDP (PPP) in </a:t>
            </a:r>
          </a:p>
          <a:p>
            <a:r>
              <a:rPr lang="en-US" sz="2800" dirty="0" smtClean="0"/>
              <a:t>Almost half the world — over three billion people — live on less than $2.50 a day</a:t>
            </a:r>
          </a:p>
          <a:p>
            <a:r>
              <a:rPr lang="en-US" sz="2800" dirty="0" smtClean="0"/>
              <a:t>The world </a:t>
            </a:r>
            <a:r>
              <a:rPr lang="en-US" sz="2800" dirty="0" err="1" smtClean="0"/>
              <a:t>Gini</a:t>
            </a:r>
            <a:r>
              <a:rPr lang="en-US" sz="2800" dirty="0" smtClean="0"/>
              <a:t> coefficient is somewhere between .6 and .8</a:t>
            </a:r>
          </a:p>
          <a:p>
            <a:r>
              <a:rPr lang="en-US" sz="2800" dirty="0" smtClean="0"/>
              <a:t>…which looks something like this:</a:t>
            </a:r>
          </a:p>
          <a:p>
            <a:endParaRPr lang="en-US" dirty="0"/>
          </a:p>
        </p:txBody>
      </p:sp>
      <p:sp>
        <p:nvSpPr>
          <p:cNvPr id="11" name="TextBox 10"/>
          <p:cNvSpPr txBox="1"/>
          <p:nvPr/>
        </p:nvSpPr>
        <p:spPr>
          <a:xfrm>
            <a:off x="4191000" y="6248400"/>
            <a:ext cx="4699536" cy="646331"/>
          </a:xfrm>
          <a:prstGeom prst="rect">
            <a:avLst/>
          </a:prstGeom>
          <a:noFill/>
        </p:spPr>
        <p:txBody>
          <a:bodyPr wrap="square" rtlCol="0">
            <a:spAutoFit/>
          </a:bodyPr>
          <a:lstStyle/>
          <a:p>
            <a:r>
              <a:rPr lang="en-US" dirty="0" smtClean="0"/>
              <a:t>G=A/(A+B),  0</a:t>
            </a:r>
            <a:r>
              <a:rPr lang="en-US" dirty="0" smtClean="0">
                <a:sym typeface="Symbol" pitchFamily="18" charset="2"/>
              </a:rPr>
              <a:t>G 1</a:t>
            </a:r>
          </a:p>
          <a:p>
            <a:endParaRPr lang="en-US" dirty="0"/>
          </a:p>
        </p:txBody>
      </p:sp>
      <p:sp>
        <p:nvSpPr>
          <p:cNvPr id="12" name="TextBox 11"/>
          <p:cNvSpPr txBox="1"/>
          <p:nvPr/>
        </p:nvSpPr>
        <p:spPr>
          <a:xfrm>
            <a:off x="6629400" y="4343400"/>
            <a:ext cx="457200" cy="381000"/>
          </a:xfrm>
          <a:prstGeom prst="rect">
            <a:avLst/>
          </a:prstGeom>
          <a:noFill/>
        </p:spPr>
        <p:txBody>
          <a:bodyPr wrap="square" rtlCol="0">
            <a:spAutoFit/>
          </a:bodyPr>
          <a:lstStyle/>
          <a:p>
            <a:r>
              <a:rPr lang="en-US" dirty="0" smtClean="0"/>
              <a:t>A</a:t>
            </a:r>
            <a:endParaRPr lang="en-US" dirty="0"/>
          </a:p>
        </p:txBody>
      </p:sp>
      <p:sp>
        <p:nvSpPr>
          <p:cNvPr id="15" name="TextBox 14"/>
          <p:cNvSpPr txBox="1"/>
          <p:nvPr/>
        </p:nvSpPr>
        <p:spPr>
          <a:xfrm>
            <a:off x="8050530" y="5158740"/>
            <a:ext cx="457200" cy="381000"/>
          </a:xfrm>
          <a:prstGeom prst="rect">
            <a:avLst/>
          </a:prstGeom>
          <a:noFill/>
        </p:spPr>
        <p:txBody>
          <a:bodyPr wrap="square" rtlCol="0">
            <a:spAutoFit/>
          </a:bodyPr>
          <a:lstStyle/>
          <a:p>
            <a:r>
              <a:rPr lang="en-US" dirty="0"/>
              <a:t>B</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8224" y="2133600"/>
            <a:ext cx="46814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7" name="Straight Connector 16"/>
          <p:cNvCxnSpPr/>
          <p:nvPr/>
        </p:nvCxnSpPr>
        <p:spPr>
          <a:xfrm flipH="1">
            <a:off x="4751436" y="2252934"/>
            <a:ext cx="4191000" cy="366522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54144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We Are a Big Part of the Story of World Income Inequality</a:t>
            </a:r>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2" y="1516381"/>
            <a:ext cx="4062714" cy="267462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5583" y="4191002"/>
            <a:ext cx="4141881" cy="26241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4672316" y="4419600"/>
            <a:ext cx="1880884" cy="1752600"/>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04800" y="2590800"/>
            <a:ext cx="1447800" cy="1337310"/>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Arrow Connector 5"/>
          <p:cNvCxnSpPr/>
          <p:nvPr/>
        </p:nvCxnSpPr>
        <p:spPr>
          <a:xfrm flipH="1" flipV="1">
            <a:off x="1219200" y="3928110"/>
            <a:ext cx="685800" cy="117729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9" idx="3"/>
          </p:cNvCxnSpPr>
          <p:nvPr/>
        </p:nvCxnSpPr>
        <p:spPr>
          <a:xfrm flipV="1">
            <a:off x="3124200" y="5428566"/>
            <a:ext cx="1447800" cy="184666"/>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092843" y="5105400"/>
            <a:ext cx="2031357" cy="1015663"/>
          </a:xfrm>
          <a:prstGeom prst="rect">
            <a:avLst/>
          </a:prstGeom>
          <a:noFill/>
        </p:spPr>
        <p:txBody>
          <a:bodyPr wrap="square" rtlCol="0">
            <a:spAutoFit/>
          </a:bodyPr>
          <a:lstStyle/>
          <a:p>
            <a:r>
              <a:rPr lang="en-US" sz="2000" dirty="0" smtClean="0"/>
              <a:t>Where the Occupy Movement Began</a:t>
            </a:r>
            <a:endParaRPr lang="en-US" sz="2000" dirty="0"/>
          </a:p>
        </p:txBody>
      </p:sp>
    </p:spTree>
    <p:extLst>
      <p:ext uri="{BB962C8B-B14F-4D97-AF65-F5344CB8AC3E}">
        <p14:creationId xmlns:p14="http://schemas.microsoft.com/office/powerpoint/2010/main" val="23841983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But There’s Evidence World Income Inequality Has Been Falling </a:t>
            </a:r>
            <a:br>
              <a:rPr lang="en-US" dirty="0" smtClean="0"/>
            </a:br>
            <a:r>
              <a:rPr lang="en-US" sz="2700" dirty="0" smtClean="0"/>
              <a:t>(at least until recently)</a:t>
            </a:r>
            <a:endParaRPr lang="en-US" sz="2700" dirty="0"/>
          </a:p>
        </p:txBody>
      </p:sp>
      <p:sp>
        <p:nvSpPr>
          <p:cNvPr id="3" name="Content Placeholder 2"/>
          <p:cNvSpPr>
            <a:spLocks noGrp="1"/>
          </p:cNvSpPr>
          <p:nvPr>
            <p:ph idx="1"/>
          </p:nvPr>
        </p:nvSpPr>
        <p:spPr>
          <a:xfrm>
            <a:off x="381000" y="5715000"/>
            <a:ext cx="8229600" cy="639763"/>
          </a:xfrm>
        </p:spPr>
        <p:txBody>
          <a:bodyPr>
            <a:normAutofit fontScale="55000" lnSpcReduction="20000"/>
          </a:bodyPr>
          <a:lstStyle/>
          <a:p>
            <a:r>
              <a:rPr lang="en-US" dirty="0" err="1" smtClean="0"/>
              <a:t>Pinkovskiy</a:t>
            </a:r>
            <a:r>
              <a:rPr lang="en-US" dirty="0" smtClean="0"/>
              <a:t>, Maxim and Xavier </a:t>
            </a:r>
            <a:r>
              <a:rPr lang="en-US" dirty="0" err="1" smtClean="0"/>
              <a:t>Sala</a:t>
            </a:r>
            <a:r>
              <a:rPr lang="en-US" dirty="0" smtClean="0"/>
              <a:t>-i-Martin (2009), “</a:t>
            </a:r>
            <a:r>
              <a:rPr lang="en-US" dirty="0" smtClean="0">
                <a:hlinkClick r:id="rId2"/>
              </a:rPr>
              <a:t>Parametric Estimations of the World Distribution of Income”</a:t>
            </a:r>
            <a:r>
              <a:rPr lang="en-US" dirty="0" smtClean="0"/>
              <a:t>, NBER Working Paper 15433.</a:t>
            </a:r>
            <a:endParaRPr lang="en-US"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1828800"/>
            <a:ext cx="4963546" cy="3586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7600" y="3473859"/>
            <a:ext cx="1333500"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491923" y="4760979"/>
            <a:ext cx="1284854" cy="738664"/>
          </a:xfrm>
          <a:prstGeom prst="rect">
            <a:avLst/>
          </a:prstGeom>
        </p:spPr>
        <p:txBody>
          <a:bodyPr wrap="square">
            <a:spAutoFit/>
          </a:bodyPr>
          <a:lstStyle/>
          <a:p>
            <a:r>
              <a:rPr lang="en-US" sz="1050" b="1" dirty="0" smtClean="0">
                <a:hlinkClick r:id="rId5"/>
              </a:rPr>
              <a:t>Xavier </a:t>
            </a:r>
            <a:r>
              <a:rPr lang="en-US" sz="1050" b="1" dirty="0" err="1" smtClean="0">
                <a:hlinkClick r:id="rId5"/>
              </a:rPr>
              <a:t>Sala</a:t>
            </a:r>
            <a:r>
              <a:rPr lang="en-US" sz="1050" b="1" dirty="0" smtClean="0">
                <a:hlinkClick r:id="rId5"/>
              </a:rPr>
              <a:t>-i-Martin</a:t>
            </a:r>
            <a:r>
              <a:rPr lang="en-US" sz="1050" dirty="0" smtClean="0"/>
              <a:t/>
            </a:r>
            <a:br>
              <a:rPr lang="en-US" sz="1050" dirty="0" smtClean="0"/>
            </a:br>
            <a:r>
              <a:rPr lang="en-US" sz="1050" dirty="0" smtClean="0"/>
              <a:t>Professor of Economics, Columbia University</a:t>
            </a:r>
            <a:endParaRPr lang="en-US" sz="1050" dirty="0"/>
          </a:p>
        </p:txBody>
      </p:sp>
      <p:sp>
        <p:nvSpPr>
          <p:cNvPr id="5" name="TextBox 4"/>
          <p:cNvSpPr txBox="1"/>
          <p:nvPr/>
        </p:nvSpPr>
        <p:spPr>
          <a:xfrm>
            <a:off x="6629400" y="4391647"/>
            <a:ext cx="304800" cy="369332"/>
          </a:xfrm>
          <a:prstGeom prst="rect">
            <a:avLst/>
          </a:prstGeom>
          <a:noFill/>
        </p:spPr>
        <p:txBody>
          <a:bodyPr wrap="square" rtlCol="0">
            <a:spAutoFit/>
          </a:bodyPr>
          <a:lstStyle/>
          <a:p>
            <a:r>
              <a:rPr lang="en-US" dirty="0" smtClean="0">
                <a:solidFill>
                  <a:srgbClr val="FF0000"/>
                </a:solidFill>
              </a:rPr>
              <a:t>?</a:t>
            </a:r>
            <a:endParaRPr lang="en-US" dirty="0">
              <a:solidFill>
                <a:srgbClr val="FF0000"/>
              </a:solidFill>
            </a:endParaRPr>
          </a:p>
        </p:txBody>
      </p:sp>
    </p:spTree>
    <p:extLst>
      <p:ext uri="{BB962C8B-B14F-4D97-AF65-F5344CB8AC3E}">
        <p14:creationId xmlns:p14="http://schemas.microsoft.com/office/powerpoint/2010/main" val="20142434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US is Less Unequal than the World</a:t>
            </a:r>
            <a:endParaRPr lang="en-US" dirty="0"/>
          </a:p>
        </p:txBody>
      </p:sp>
      <p:sp>
        <p:nvSpPr>
          <p:cNvPr id="3" name="Content Placeholder 2"/>
          <p:cNvSpPr>
            <a:spLocks noGrp="1"/>
          </p:cNvSpPr>
          <p:nvPr>
            <p:ph idx="1"/>
          </p:nvPr>
        </p:nvSpPr>
        <p:spPr>
          <a:xfrm>
            <a:off x="381000" y="1524000"/>
            <a:ext cx="4208796" cy="1828800"/>
          </a:xfrm>
        </p:spPr>
        <p:txBody>
          <a:bodyPr>
            <a:normAutofit fontScale="85000" lnSpcReduction="20000"/>
          </a:bodyPr>
          <a:lstStyle/>
          <a:p>
            <a:r>
              <a:rPr lang="en-US" sz="4400" dirty="0" smtClean="0"/>
              <a:t>…but the dynamics favor growing inequality</a:t>
            </a:r>
          </a:p>
          <a:p>
            <a:pPr lvl="1"/>
            <a:r>
              <a:rPr lang="en-US" dirty="0" smtClean="0"/>
              <a:t>Especially at the very top</a:t>
            </a:r>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1371600"/>
            <a:ext cx="2489534" cy="181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4659" y="3574640"/>
            <a:ext cx="6010275" cy="329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3759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Explains this Inequality?</a:t>
            </a:r>
            <a:endParaRPr lang="en-US" dirty="0"/>
          </a:p>
        </p:txBody>
      </p:sp>
      <p:sp>
        <p:nvSpPr>
          <p:cNvPr id="4" name="Content Placeholder 3"/>
          <p:cNvSpPr txBox="1">
            <a:spLocks noGrp="1"/>
          </p:cNvSpPr>
          <p:nvPr>
            <p:ph idx="1"/>
          </p:nvPr>
        </p:nvSpPr>
        <p:spPr>
          <a:xfrm>
            <a:off x="457200" y="1600200"/>
            <a:ext cx="8229600" cy="4302716"/>
          </a:xfrm>
          <a:prstGeom prst="rect">
            <a:avLst/>
          </a:prstGeom>
          <a:noFill/>
        </p:spPr>
        <p:txBody>
          <a:bodyPr wrap="square" rtlCol="0">
            <a:spAutoFit/>
          </a:bodyPr>
          <a:lstStyle/>
          <a:p>
            <a:pPr marL="457200" lvl="1" indent="0">
              <a:buNone/>
            </a:pPr>
            <a:r>
              <a:rPr lang="en-US" sz="4000" dirty="0" smtClean="0">
                <a:sym typeface="Symbol" pitchFamily="18" charset="2"/>
              </a:rPr>
              <a:t>Start with our formula for the </a:t>
            </a:r>
            <a:r>
              <a:rPr lang="en-US" sz="4000" dirty="0" err="1" smtClean="0">
                <a:sym typeface="Symbol" pitchFamily="18" charset="2"/>
              </a:rPr>
              <a:t>Gini</a:t>
            </a:r>
            <a:r>
              <a:rPr lang="en-US" sz="4000" dirty="0" smtClean="0">
                <a:sym typeface="Symbol" pitchFamily="18" charset="2"/>
              </a:rPr>
              <a:t>:</a:t>
            </a:r>
          </a:p>
          <a:p>
            <a:pPr marL="457200" lvl="1" indent="0">
              <a:buNone/>
            </a:pPr>
            <a:r>
              <a:rPr lang="en-US" sz="4000" dirty="0" smtClean="0">
                <a:sym typeface="Symbol" pitchFamily="18" charset="2"/>
              </a:rPr>
              <a:t>G=2*</a:t>
            </a:r>
            <a:r>
              <a:rPr lang="en-US" sz="4000" dirty="0" err="1" smtClean="0">
                <a:sym typeface="Symbol" pitchFamily="18" charset="2"/>
              </a:rPr>
              <a:t>Cov</a:t>
            </a:r>
            <a:r>
              <a:rPr lang="en-US" sz="4000" dirty="0" smtClean="0">
                <a:sym typeface="Symbol" pitchFamily="18" charset="2"/>
              </a:rPr>
              <a:t>(</a:t>
            </a:r>
            <a:r>
              <a:rPr lang="en-US" sz="4000" dirty="0" err="1" smtClean="0">
                <a:sym typeface="Symbol" pitchFamily="18" charset="2"/>
              </a:rPr>
              <a:t>Y</a:t>
            </a:r>
            <a:r>
              <a:rPr lang="en-US" sz="4000" baseline="-25000" dirty="0" err="1" smtClean="0">
                <a:sym typeface="Symbol" pitchFamily="18" charset="2"/>
              </a:rPr>
              <a:t>n</a:t>
            </a:r>
            <a:r>
              <a:rPr lang="en-US" sz="4000" dirty="0" err="1" smtClean="0">
                <a:sym typeface="Symbol" pitchFamily="18" charset="2"/>
              </a:rPr>
              <a:t>,F</a:t>
            </a:r>
            <a:r>
              <a:rPr lang="en-US" sz="4000" dirty="0" smtClean="0">
                <a:sym typeface="Symbol" pitchFamily="18" charset="2"/>
              </a:rPr>
              <a:t>(</a:t>
            </a:r>
            <a:r>
              <a:rPr lang="en-US" sz="4000" dirty="0" err="1" smtClean="0">
                <a:sym typeface="Symbol" pitchFamily="18" charset="2"/>
              </a:rPr>
              <a:t>Y</a:t>
            </a:r>
            <a:r>
              <a:rPr lang="en-US" sz="4000" baseline="-25000" dirty="0" err="1" smtClean="0">
                <a:sym typeface="Symbol" pitchFamily="18" charset="2"/>
              </a:rPr>
              <a:t>n</a:t>
            </a:r>
            <a:r>
              <a:rPr lang="en-US" sz="4000" dirty="0" smtClean="0">
                <a:sym typeface="Symbol" pitchFamily="18" charset="2"/>
              </a:rPr>
              <a:t>))/</a:t>
            </a:r>
          </a:p>
          <a:p>
            <a:pPr marL="457200" lvl="1" indent="0">
              <a:buNone/>
            </a:pPr>
            <a:r>
              <a:rPr lang="en-US" sz="3200" dirty="0" smtClean="0">
                <a:sym typeface="Symbol" pitchFamily="18" charset="2"/>
              </a:rPr>
              <a:t>Where: </a:t>
            </a:r>
          </a:p>
          <a:p>
            <a:pPr marL="457200" lvl="1" indent="0">
              <a:buNone/>
            </a:pPr>
            <a:r>
              <a:rPr lang="en-US" sz="3200" dirty="0" smtClean="0">
                <a:sym typeface="Symbol" pitchFamily="18" charset="2"/>
              </a:rPr>
              <a:t>	</a:t>
            </a:r>
            <a:r>
              <a:rPr lang="en-US" sz="3200" dirty="0" err="1" smtClean="0">
                <a:sym typeface="Symbol" pitchFamily="18" charset="2"/>
              </a:rPr>
              <a:t>Y</a:t>
            </a:r>
            <a:r>
              <a:rPr lang="en-US" sz="3200" baseline="-25000" dirty="0" err="1" smtClean="0">
                <a:sym typeface="Symbol" pitchFamily="18" charset="2"/>
              </a:rPr>
              <a:t>n</a:t>
            </a:r>
            <a:r>
              <a:rPr lang="en-US" sz="3200" dirty="0" smtClean="0">
                <a:sym typeface="Symbol" pitchFamily="18" charset="2"/>
              </a:rPr>
              <a:t> is person n’s income</a:t>
            </a:r>
          </a:p>
          <a:p>
            <a:pPr marL="457200" lvl="1" indent="0">
              <a:buNone/>
            </a:pPr>
            <a:r>
              <a:rPr lang="en-US" sz="3200" dirty="0" smtClean="0">
                <a:sym typeface="Symbol" pitchFamily="18" charset="2"/>
              </a:rPr>
              <a:t>	F(</a:t>
            </a:r>
            <a:r>
              <a:rPr lang="en-US" sz="3200" dirty="0" err="1" smtClean="0">
                <a:sym typeface="Symbol" pitchFamily="18" charset="2"/>
              </a:rPr>
              <a:t>Y</a:t>
            </a:r>
            <a:r>
              <a:rPr lang="en-US" sz="3200" baseline="-25000" dirty="0" err="1" smtClean="0">
                <a:sym typeface="Symbol" pitchFamily="18" charset="2"/>
              </a:rPr>
              <a:t>n</a:t>
            </a:r>
            <a:r>
              <a:rPr lang="en-US" sz="3200" dirty="0" smtClean="0">
                <a:sym typeface="Symbol" pitchFamily="18" charset="2"/>
              </a:rPr>
              <a:t>) is the share of people with income at 		or less than </a:t>
            </a:r>
            <a:r>
              <a:rPr lang="en-US" sz="3200" dirty="0" err="1" smtClean="0">
                <a:sym typeface="Symbol" pitchFamily="18" charset="2"/>
              </a:rPr>
              <a:t>Y</a:t>
            </a:r>
            <a:r>
              <a:rPr lang="en-US" sz="3200" baseline="-25000" dirty="0" err="1" smtClean="0">
                <a:sym typeface="Symbol" pitchFamily="18" charset="2"/>
              </a:rPr>
              <a:t>n</a:t>
            </a:r>
            <a:endParaRPr lang="en-US" sz="3200" baseline="-25000" dirty="0" smtClean="0">
              <a:sym typeface="Symbol" pitchFamily="18" charset="2"/>
            </a:endParaRPr>
          </a:p>
          <a:p>
            <a:pPr marL="457200" lvl="1" indent="0">
              <a:buNone/>
            </a:pPr>
            <a:endParaRPr lang="en-US" sz="3200" dirty="0">
              <a:sym typeface="Symbol" pitchFamily="18" charset="2"/>
            </a:endParaRPr>
          </a:p>
        </p:txBody>
      </p:sp>
    </p:spTree>
    <p:extLst>
      <p:ext uri="{BB962C8B-B14F-4D97-AF65-F5344CB8AC3E}">
        <p14:creationId xmlns:p14="http://schemas.microsoft.com/office/powerpoint/2010/main" val="1819376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Decompose It By Income Source</a:t>
            </a:r>
            <a:endParaRPr lang="en-US" dirty="0"/>
          </a:p>
        </p:txBody>
      </p:sp>
      <p:sp>
        <p:nvSpPr>
          <p:cNvPr id="3" name="Content Placeholder 2"/>
          <p:cNvSpPr>
            <a:spLocks noGrp="1"/>
          </p:cNvSpPr>
          <p:nvPr>
            <p:ph idx="1"/>
          </p:nvPr>
        </p:nvSpPr>
        <p:spPr/>
        <p:txBody>
          <a:bodyPr/>
          <a:lstStyle/>
          <a:p>
            <a:pPr marL="457200" lvl="1" indent="0">
              <a:buNone/>
            </a:pPr>
            <a:r>
              <a:rPr lang="en-US" sz="3200" dirty="0" smtClean="0">
                <a:sym typeface="Symbol" pitchFamily="18" charset="2"/>
              </a:rPr>
              <a:t>If people can get income from K different sources:</a:t>
            </a:r>
          </a:p>
          <a:p>
            <a:pPr marL="457200" lvl="1" indent="0">
              <a:buNone/>
            </a:pPr>
            <a:r>
              <a:rPr lang="en-US" sz="3200" dirty="0" smtClean="0">
                <a:sym typeface="Symbol" pitchFamily="18" charset="2"/>
              </a:rPr>
              <a:t>	 </a:t>
            </a:r>
            <a:r>
              <a:rPr lang="en-US" sz="3200" dirty="0" err="1" smtClean="0">
                <a:sym typeface="Symbol" pitchFamily="18" charset="2"/>
              </a:rPr>
              <a:t>Y</a:t>
            </a:r>
            <a:r>
              <a:rPr lang="en-US" sz="3200" baseline="-25000" dirty="0" err="1" smtClean="0">
                <a:sym typeface="Symbol" pitchFamily="18" charset="2"/>
              </a:rPr>
              <a:t>n</a:t>
            </a:r>
            <a:r>
              <a:rPr lang="en-US" sz="3200" dirty="0" smtClean="0">
                <a:sym typeface="Symbol" pitchFamily="18" charset="2"/>
              </a:rPr>
              <a:t> is the sum of </a:t>
            </a:r>
            <a:r>
              <a:rPr lang="en-US" sz="3200" dirty="0" err="1" smtClean="0">
                <a:sym typeface="Symbol" pitchFamily="18" charset="2"/>
              </a:rPr>
              <a:t>Y</a:t>
            </a:r>
            <a:r>
              <a:rPr lang="en-US" sz="3200" baseline="-25000" dirty="0" err="1" smtClean="0">
                <a:sym typeface="Symbol" pitchFamily="18" charset="2"/>
              </a:rPr>
              <a:t>nk</a:t>
            </a:r>
            <a:r>
              <a:rPr lang="en-US" sz="3200" dirty="0" smtClean="0">
                <a:sym typeface="Symbol" pitchFamily="18" charset="2"/>
              </a:rPr>
              <a:t> , k=1,…,K </a:t>
            </a:r>
          </a:p>
          <a:p>
            <a:pPr marL="457200" lvl="1" indent="0">
              <a:buNone/>
            </a:pPr>
            <a:r>
              <a:rPr lang="en-US" sz="3200" dirty="0" smtClean="0">
                <a:sym typeface="Symbol" pitchFamily="18" charset="2"/>
              </a:rPr>
              <a:t>Then (because of a summation property of </a:t>
            </a:r>
            <a:r>
              <a:rPr lang="en-US" sz="3200" dirty="0" err="1" smtClean="0">
                <a:sym typeface="Symbol" pitchFamily="18" charset="2"/>
              </a:rPr>
              <a:t>covariances</a:t>
            </a:r>
            <a:r>
              <a:rPr lang="en-US" sz="3200" dirty="0" smtClean="0">
                <a:sym typeface="Symbol" pitchFamily="18" charset="2"/>
              </a:rPr>
              <a:t>)</a:t>
            </a:r>
          </a:p>
          <a:p>
            <a:pPr marL="457200" lvl="1" indent="0">
              <a:buNone/>
            </a:pPr>
            <a:r>
              <a:rPr lang="en-US" sz="3200" dirty="0" smtClean="0">
                <a:sym typeface="Symbol" pitchFamily="18" charset="2"/>
              </a:rPr>
              <a:t>	</a:t>
            </a:r>
          </a:p>
          <a:p>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2549699471"/>
              </p:ext>
            </p:extLst>
          </p:nvPr>
        </p:nvGraphicFramePr>
        <p:xfrm>
          <a:off x="3200400" y="3810000"/>
          <a:ext cx="1905000" cy="863600"/>
        </p:xfrm>
        <a:graphic>
          <a:graphicData uri="http://schemas.openxmlformats.org/presentationml/2006/ole">
            <mc:AlternateContent xmlns:mc="http://schemas.openxmlformats.org/markup-compatibility/2006">
              <mc:Choice xmlns:v="urn:schemas-microsoft-com:vml" Requires="v">
                <p:oleObj spid="_x0000_s2073" name="Equation" r:id="rId3" imgW="952200" imgH="431640" progId="Equation.DSMT4">
                  <p:embed/>
                </p:oleObj>
              </mc:Choice>
              <mc:Fallback>
                <p:oleObj name="Equation" r:id="rId3" imgW="952200" imgH="431640" progId="Equation.DSMT4">
                  <p:embed/>
                  <p:pic>
                    <p:nvPicPr>
                      <p:cNvPr id="0" name=""/>
                      <p:cNvPicPr/>
                      <p:nvPr/>
                    </p:nvPicPr>
                    <p:blipFill>
                      <a:blip r:embed="rId4"/>
                      <a:stretch>
                        <a:fillRect/>
                      </a:stretch>
                    </p:blipFill>
                    <p:spPr>
                      <a:xfrm>
                        <a:off x="3200400" y="3810000"/>
                        <a:ext cx="1905000" cy="863600"/>
                      </a:xfrm>
                      <a:prstGeom prst="rect">
                        <a:avLst/>
                      </a:prstGeom>
                    </p:spPr>
                  </p:pic>
                </p:oleObj>
              </mc:Fallback>
            </mc:AlternateContent>
          </a:graphicData>
        </a:graphic>
      </p:graphicFrame>
      <p:sp>
        <p:nvSpPr>
          <p:cNvPr id="5" name="TextBox 4"/>
          <p:cNvSpPr txBox="1"/>
          <p:nvPr/>
        </p:nvSpPr>
        <p:spPr>
          <a:xfrm>
            <a:off x="1066800" y="4800600"/>
            <a:ext cx="7696200" cy="1477328"/>
          </a:xfrm>
          <a:prstGeom prst="rect">
            <a:avLst/>
          </a:prstGeom>
          <a:noFill/>
        </p:spPr>
        <p:txBody>
          <a:bodyPr wrap="square" rtlCol="0">
            <a:spAutoFit/>
          </a:bodyPr>
          <a:lstStyle/>
          <a:p>
            <a:r>
              <a:rPr lang="en-US" dirty="0" err="1" smtClean="0"/>
              <a:t>S</a:t>
            </a:r>
            <a:r>
              <a:rPr lang="en-US" baseline="-25000" dirty="0" err="1" smtClean="0"/>
              <a:t>k</a:t>
            </a:r>
            <a:r>
              <a:rPr lang="en-US" dirty="0" smtClean="0"/>
              <a:t> is the share of income in the economy from source k (e.g., profits or wages)</a:t>
            </a:r>
          </a:p>
          <a:p>
            <a:r>
              <a:rPr lang="en-US" dirty="0" err="1" smtClean="0"/>
              <a:t>G</a:t>
            </a:r>
            <a:r>
              <a:rPr lang="en-US" baseline="-25000" dirty="0" err="1" smtClean="0"/>
              <a:t>k</a:t>
            </a:r>
            <a:r>
              <a:rPr lang="en-US" dirty="0" smtClean="0"/>
              <a:t> (0</a:t>
            </a:r>
            <a:r>
              <a:rPr lang="en-US" dirty="0" smtClean="0">
                <a:sym typeface="Symbol"/>
              </a:rPr>
              <a:t></a:t>
            </a:r>
            <a:r>
              <a:rPr lang="en-US" dirty="0" smtClean="0"/>
              <a:t>G</a:t>
            </a:r>
            <a:r>
              <a:rPr lang="en-US" baseline="-25000" dirty="0" smtClean="0"/>
              <a:t>k</a:t>
            </a:r>
            <a:r>
              <a:rPr lang="en-US" dirty="0" smtClean="0">
                <a:sym typeface="Symbol"/>
              </a:rPr>
              <a:t>1, the “income-source </a:t>
            </a:r>
            <a:r>
              <a:rPr lang="en-US" dirty="0" err="1" smtClean="0">
                <a:sym typeface="Symbol"/>
              </a:rPr>
              <a:t>Gini</a:t>
            </a:r>
            <a:r>
              <a:rPr lang="en-US" dirty="0" smtClean="0">
                <a:sym typeface="Symbol"/>
              </a:rPr>
              <a:t>”) i</a:t>
            </a:r>
            <a:r>
              <a:rPr lang="en-US" dirty="0" smtClean="0"/>
              <a:t>s the </a:t>
            </a:r>
            <a:r>
              <a:rPr lang="en-US" dirty="0" err="1" smtClean="0"/>
              <a:t>Gini</a:t>
            </a:r>
            <a:r>
              <a:rPr lang="en-US" dirty="0" smtClean="0"/>
              <a:t> describing how income from this source is distributed</a:t>
            </a:r>
          </a:p>
          <a:p>
            <a:r>
              <a:rPr lang="en-US" dirty="0" err="1" smtClean="0"/>
              <a:t>R</a:t>
            </a:r>
            <a:r>
              <a:rPr lang="en-US" baseline="-25000" dirty="0" err="1" smtClean="0"/>
              <a:t>k</a:t>
            </a:r>
            <a:r>
              <a:rPr lang="en-US" dirty="0" smtClean="0"/>
              <a:t> (-1</a:t>
            </a:r>
            <a:r>
              <a:rPr lang="en-US" dirty="0" smtClean="0">
                <a:sym typeface="Symbol"/>
              </a:rPr>
              <a:t></a:t>
            </a:r>
            <a:r>
              <a:rPr lang="en-US" dirty="0" smtClean="0"/>
              <a:t>R</a:t>
            </a:r>
            <a:r>
              <a:rPr lang="en-US" baseline="-25000" dirty="0" smtClean="0"/>
              <a:t>k</a:t>
            </a:r>
            <a:r>
              <a:rPr lang="en-US" dirty="0" smtClean="0">
                <a:sym typeface="Symbol"/>
              </a:rPr>
              <a:t>1, the “</a:t>
            </a:r>
            <a:r>
              <a:rPr lang="en-US" dirty="0" err="1" smtClean="0">
                <a:sym typeface="Symbol"/>
              </a:rPr>
              <a:t>Gini</a:t>
            </a:r>
            <a:r>
              <a:rPr lang="en-US" dirty="0" smtClean="0">
                <a:sym typeface="Symbol"/>
              </a:rPr>
              <a:t> correlation”) </a:t>
            </a:r>
            <a:r>
              <a:rPr lang="en-US" dirty="0" smtClean="0"/>
              <a:t>tells us where in the income distribution this source of income goes (its correlation with people’s income ranking) </a:t>
            </a:r>
            <a:endParaRPr lang="en-US" dirty="0"/>
          </a:p>
        </p:txBody>
      </p:sp>
    </p:spTree>
    <p:extLst>
      <p:ext uri="{BB962C8B-B14F-4D97-AF65-F5344CB8AC3E}">
        <p14:creationId xmlns:p14="http://schemas.microsoft.com/office/powerpoint/2010/main" val="32053136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Let’s Take an Example:  The Earned Income Tax Credit (EITC)</a:t>
            </a:r>
            <a:endParaRPr lang="en-US" dirty="0"/>
          </a:p>
        </p:txBody>
      </p:sp>
      <p:sp>
        <p:nvSpPr>
          <p:cNvPr id="3" name="Content Placeholder 2"/>
          <p:cNvSpPr>
            <a:spLocks noGrp="1"/>
          </p:cNvSpPr>
          <p:nvPr>
            <p:ph idx="1"/>
          </p:nvPr>
        </p:nvSpPr>
        <p:spPr>
          <a:xfrm>
            <a:off x="457200" y="1747692"/>
            <a:ext cx="8305800" cy="4114800"/>
          </a:xfrm>
        </p:spPr>
        <p:txBody>
          <a:bodyPr>
            <a:normAutofit fontScale="70000" lnSpcReduction="20000"/>
          </a:bodyPr>
          <a:lstStyle/>
          <a:p>
            <a:r>
              <a:rPr lang="en-US" dirty="0" smtClean="0"/>
              <a:t>Largest poverty reduction program in the United States</a:t>
            </a:r>
          </a:p>
          <a:p>
            <a:pPr lvl="1"/>
            <a:r>
              <a:rPr lang="en-US" dirty="0" smtClean="0"/>
              <a:t>Almost 21 million families in 2004</a:t>
            </a:r>
          </a:p>
          <a:p>
            <a:pPr lvl="1"/>
            <a:r>
              <a:rPr lang="en-US" dirty="0" smtClean="0"/>
              <a:t>Total cost: $36 billion in 2004</a:t>
            </a:r>
          </a:p>
          <a:p>
            <a:pPr lvl="1"/>
            <a:r>
              <a:rPr lang="en-US" dirty="0" smtClean="0">
                <a:hlinkClick r:id="rId2"/>
              </a:rPr>
              <a:t>Lifted 5.4 million above the poverty line in 2010</a:t>
            </a:r>
            <a:r>
              <a:rPr lang="en-US" dirty="0" smtClean="0"/>
              <a:t> (US Census Bureau)</a:t>
            </a:r>
          </a:p>
          <a:p>
            <a:r>
              <a:rPr lang="en-US" dirty="0" smtClean="0"/>
              <a:t>The US GDP was $11.7 trillion in 2004</a:t>
            </a:r>
          </a:p>
          <a:p>
            <a:pPr lvl="1"/>
            <a:r>
              <a:rPr lang="en-US" dirty="0" err="1" smtClean="0"/>
              <a:t>S</a:t>
            </a:r>
            <a:r>
              <a:rPr lang="en-US" baseline="-25000" dirty="0" err="1" smtClean="0"/>
              <a:t>eitc</a:t>
            </a:r>
            <a:r>
              <a:rPr lang="en-US" baseline="-25000" dirty="0" smtClean="0"/>
              <a:t> </a:t>
            </a:r>
            <a:r>
              <a:rPr lang="en-US" dirty="0" smtClean="0"/>
              <a:t>was small</a:t>
            </a:r>
          </a:p>
          <a:p>
            <a:r>
              <a:rPr lang="en-US" dirty="0" smtClean="0"/>
              <a:t>The EITC was not very equally distributed</a:t>
            </a:r>
          </a:p>
          <a:p>
            <a:pPr lvl="1"/>
            <a:r>
              <a:rPr lang="en-US" dirty="0" smtClean="0"/>
              <a:t>Most people did not get it</a:t>
            </a:r>
          </a:p>
          <a:p>
            <a:pPr lvl="1"/>
            <a:r>
              <a:rPr lang="en-US" dirty="0" smtClean="0"/>
              <a:t>The G was fairly high</a:t>
            </a:r>
          </a:p>
          <a:p>
            <a:r>
              <a:rPr lang="en-US" dirty="0" smtClean="0"/>
              <a:t>BUT the R was low</a:t>
            </a:r>
          </a:p>
          <a:p>
            <a:pPr lvl="1"/>
            <a:r>
              <a:rPr lang="en-US" dirty="0" smtClean="0"/>
              <a:t>The EITC went to people at the lower end of the income distribution</a:t>
            </a:r>
          </a:p>
          <a:p>
            <a:r>
              <a:rPr lang="en-US" dirty="0" smtClean="0"/>
              <a:t>Because it’s S is small, the EITC couldn’t lower inequality very much. </a:t>
            </a:r>
            <a:endParaRPr lang="en-US" dirty="0"/>
          </a:p>
        </p:txBody>
      </p:sp>
      <p:sp>
        <p:nvSpPr>
          <p:cNvPr id="4" name="TextBox 3"/>
          <p:cNvSpPr txBox="1"/>
          <p:nvPr/>
        </p:nvSpPr>
        <p:spPr>
          <a:xfrm>
            <a:off x="457200" y="6172200"/>
            <a:ext cx="8305800" cy="646331"/>
          </a:xfrm>
          <a:prstGeom prst="rect">
            <a:avLst/>
          </a:prstGeom>
          <a:noFill/>
        </p:spPr>
        <p:txBody>
          <a:bodyPr wrap="square" rtlCol="0">
            <a:spAutoFit/>
          </a:bodyPr>
          <a:lstStyle/>
          <a:p>
            <a:r>
              <a:rPr lang="en-US" dirty="0" smtClean="0"/>
              <a:t>*In the U.S., the major anti-poverty program is in our tax code:  the earned income tax credit.  Beware the tax code reformers!</a:t>
            </a:r>
            <a:endParaRPr lang="en-US" dirty="0"/>
          </a:p>
        </p:txBody>
      </p:sp>
    </p:spTree>
    <p:extLst>
      <p:ext uri="{BB962C8B-B14F-4D97-AF65-F5344CB8AC3E}">
        <p14:creationId xmlns:p14="http://schemas.microsoft.com/office/powerpoint/2010/main" val="12114654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Another Example:  Profits</a:t>
            </a:r>
            <a:endParaRPr lang="en-US"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1371600"/>
            <a:ext cx="3308791"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4184250"/>
            <a:ext cx="3308791"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695768" y="4876800"/>
            <a:ext cx="2286000" cy="1569660"/>
          </a:xfrm>
          <a:prstGeom prst="rect">
            <a:avLst/>
          </a:prstGeom>
          <a:noFill/>
        </p:spPr>
        <p:txBody>
          <a:bodyPr wrap="square" rtlCol="0">
            <a:spAutoFit/>
          </a:bodyPr>
          <a:lstStyle/>
          <a:p>
            <a:r>
              <a:rPr lang="en-US" sz="1600" dirty="0" smtClean="0"/>
              <a:t>Source:  </a:t>
            </a:r>
            <a:r>
              <a:rPr lang="en-US" sz="1600" dirty="0" err="1" smtClean="0"/>
              <a:t>Marketwatch</a:t>
            </a:r>
            <a:r>
              <a:rPr lang="en-US" sz="1600" dirty="0" smtClean="0"/>
              <a:t> http://www.marketwatch.com/story/corporate-profits-share-of-pie-most-in-60-years-2011-07-29</a:t>
            </a:r>
            <a:endParaRPr lang="en-US" sz="1600" dirty="0"/>
          </a:p>
        </p:txBody>
      </p:sp>
    </p:spTree>
    <p:extLst>
      <p:ext uri="{BB962C8B-B14F-4D97-AF65-F5344CB8AC3E}">
        <p14:creationId xmlns:p14="http://schemas.microsoft.com/office/powerpoint/2010/main" val="13096149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Does Our </a:t>
            </a:r>
            <a:r>
              <a:rPr lang="en-US" dirty="0" err="1" smtClean="0"/>
              <a:t>Gini</a:t>
            </a:r>
            <a:r>
              <a:rPr lang="en-US" dirty="0" smtClean="0"/>
              <a:t> Decomposition Say?</a:t>
            </a:r>
            <a:endParaRPr lang="en-US" dirty="0"/>
          </a:p>
        </p:txBody>
      </p:sp>
      <p:sp>
        <p:nvSpPr>
          <p:cNvPr id="4" name="Content Placeholder 2"/>
          <p:cNvSpPr>
            <a:spLocks noGrp="1"/>
          </p:cNvSpPr>
          <p:nvPr>
            <p:ph idx="1"/>
          </p:nvPr>
        </p:nvSpPr>
        <p:spPr/>
        <p:txBody>
          <a:bodyPr>
            <a:normAutofit fontScale="85000" lnSpcReduction="20000"/>
          </a:bodyPr>
          <a:lstStyle/>
          <a:p>
            <a:r>
              <a:rPr lang="en-US" dirty="0" smtClean="0"/>
              <a:t>The profit S is high</a:t>
            </a:r>
          </a:p>
          <a:p>
            <a:r>
              <a:rPr lang="en-US" dirty="0" smtClean="0"/>
              <a:t>The profit G is high:  profits are unequally distributed</a:t>
            </a:r>
          </a:p>
          <a:p>
            <a:pPr lvl="1"/>
            <a:r>
              <a:rPr lang="en-US" dirty="0" smtClean="0"/>
              <a:t>Though less unequal than many people think, because those mega-companies are in our pension plans!</a:t>
            </a:r>
          </a:p>
          <a:p>
            <a:r>
              <a:rPr lang="en-US" dirty="0" smtClean="0"/>
              <a:t>The profit R is also high:  profits flow disproportionately into households at the top of the income distribution</a:t>
            </a:r>
          </a:p>
          <a:p>
            <a:r>
              <a:rPr lang="en-US" dirty="0" smtClean="0"/>
              <a:t>Profits are increasing (just listen to quarterly earnings reports from Chevron, Microsoft, Citicorp, etc.)</a:t>
            </a:r>
          </a:p>
          <a:p>
            <a:r>
              <a:rPr lang="en-US" dirty="0" smtClean="0"/>
              <a:t>Employment and wages are not increasing much</a:t>
            </a:r>
          </a:p>
          <a:p>
            <a:r>
              <a:rPr lang="en-US" dirty="0" smtClean="0"/>
              <a:t>This is the biggest reason why our </a:t>
            </a:r>
            <a:r>
              <a:rPr lang="en-US" dirty="0" err="1" smtClean="0"/>
              <a:t>Gini</a:t>
            </a:r>
            <a:r>
              <a:rPr lang="en-US" dirty="0" smtClean="0"/>
              <a:t> is rising</a:t>
            </a:r>
            <a:endParaRPr lang="en-US" dirty="0"/>
          </a:p>
        </p:txBody>
      </p:sp>
    </p:spTree>
    <p:extLst>
      <p:ext uri="{BB962C8B-B14F-4D97-AF65-F5344CB8AC3E}">
        <p14:creationId xmlns:p14="http://schemas.microsoft.com/office/powerpoint/2010/main" val="17496976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Another Reason:  You</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The k=“wages” has a lot of different income flows in it</a:t>
            </a:r>
          </a:p>
          <a:p>
            <a:pPr lvl="1"/>
            <a:r>
              <a:rPr lang="en-US" dirty="0" smtClean="0"/>
              <a:t>High versus low skilled workers</a:t>
            </a:r>
          </a:p>
          <a:p>
            <a:pPr lvl="1"/>
            <a:r>
              <a:rPr lang="en-US" dirty="0" smtClean="0"/>
              <a:t>The high-skilled share of wages is increasing rapidly</a:t>
            </a:r>
          </a:p>
          <a:p>
            <a:pPr lvl="1"/>
            <a:r>
              <a:rPr lang="en-US" dirty="0" smtClean="0"/>
              <a:t>Wages for low-skilled workers have been falling</a:t>
            </a:r>
          </a:p>
          <a:p>
            <a:r>
              <a:rPr lang="en-US" dirty="0" smtClean="0"/>
              <a:t>The S for </a:t>
            </a:r>
            <a:r>
              <a:rPr lang="en-US" dirty="0" smtClean="0"/>
              <a:t>wages </a:t>
            </a:r>
            <a:r>
              <a:rPr lang="en-US" dirty="0" smtClean="0"/>
              <a:t>is large and rising</a:t>
            </a:r>
          </a:p>
          <a:p>
            <a:r>
              <a:rPr lang="en-US" dirty="0" smtClean="0"/>
              <a:t>The G is high (wages are unequally distributed)</a:t>
            </a:r>
          </a:p>
          <a:p>
            <a:r>
              <a:rPr lang="en-US" dirty="0" smtClean="0"/>
              <a:t>The R is also high (high-skilled wages </a:t>
            </a:r>
            <a:r>
              <a:rPr lang="en-US" dirty="0" smtClean="0"/>
              <a:t>go to </a:t>
            </a:r>
            <a:r>
              <a:rPr lang="en-US" dirty="0" smtClean="0"/>
              <a:t>upper-middle and top of the income distribution)</a:t>
            </a:r>
          </a:p>
          <a:p>
            <a:r>
              <a:rPr lang="en-US" dirty="0" smtClean="0"/>
              <a:t>…especially when you include bonuses</a:t>
            </a:r>
          </a:p>
          <a:p>
            <a:r>
              <a:rPr lang="en-US" dirty="0" smtClean="0"/>
              <a:t>So high-skilled wages are increasing G</a:t>
            </a:r>
            <a:r>
              <a:rPr lang="en-US" dirty="0" smtClean="0"/>
              <a:t>!</a:t>
            </a:r>
          </a:p>
          <a:p>
            <a:r>
              <a:rPr lang="en-US" dirty="0" smtClean="0"/>
              <a:t>Obama wants to lower G with minimum wages</a:t>
            </a:r>
            <a:endParaRPr lang="en-US" dirty="0" smtClean="0"/>
          </a:p>
          <a:p>
            <a:pPr lvl="1"/>
            <a:r>
              <a:rPr lang="en-US" dirty="0" smtClean="0"/>
              <a:t>What does that do?</a:t>
            </a:r>
            <a:endParaRPr lang="en-US" dirty="0"/>
          </a:p>
        </p:txBody>
      </p:sp>
    </p:spTree>
    <p:extLst>
      <p:ext uri="{BB962C8B-B14F-4D97-AF65-F5344CB8AC3E}">
        <p14:creationId xmlns:p14="http://schemas.microsoft.com/office/powerpoint/2010/main" val="41478167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Development Projects and Inequality</a:t>
            </a:r>
            <a:endParaRPr lang="en-US" dirty="0"/>
          </a:p>
        </p:txBody>
      </p:sp>
      <p:sp>
        <p:nvSpPr>
          <p:cNvPr id="3" name="Content Placeholder 2"/>
          <p:cNvSpPr>
            <a:spLocks noGrp="1"/>
          </p:cNvSpPr>
          <p:nvPr>
            <p:ph idx="1"/>
          </p:nvPr>
        </p:nvSpPr>
        <p:spPr>
          <a:xfrm>
            <a:off x="457200" y="1828800"/>
            <a:ext cx="8229600" cy="4525963"/>
          </a:xfrm>
        </p:spPr>
        <p:txBody>
          <a:bodyPr/>
          <a:lstStyle/>
          <a:p>
            <a:r>
              <a:rPr lang="en-US" dirty="0" smtClean="0"/>
              <a:t>The benefits of a project must be unequally distributed to reduce inequality</a:t>
            </a:r>
          </a:p>
          <a:p>
            <a:pPr lvl="1"/>
            <a:r>
              <a:rPr lang="en-US" dirty="0" smtClean="0"/>
              <a:t>This is an implication of our formula, since the share of an income source k in the </a:t>
            </a:r>
            <a:r>
              <a:rPr lang="en-US" dirty="0" err="1" smtClean="0"/>
              <a:t>Gini</a:t>
            </a:r>
            <a:r>
              <a:rPr lang="en-US" dirty="0" smtClean="0"/>
              <a:t> is </a:t>
            </a:r>
            <a:r>
              <a:rPr lang="en-US" dirty="0" err="1" smtClean="0"/>
              <a:t>S</a:t>
            </a:r>
            <a:r>
              <a:rPr lang="en-US" baseline="-25000" dirty="0" err="1" smtClean="0"/>
              <a:t>k</a:t>
            </a:r>
            <a:r>
              <a:rPr lang="en-US" dirty="0" err="1" smtClean="0"/>
              <a:t>G</a:t>
            </a:r>
            <a:r>
              <a:rPr lang="en-US" baseline="-25000" dirty="0" err="1"/>
              <a:t>k</a:t>
            </a:r>
            <a:r>
              <a:rPr lang="en-US" dirty="0" err="1" smtClean="0"/>
              <a:t>R</a:t>
            </a:r>
            <a:r>
              <a:rPr lang="en-US" baseline="-25000" dirty="0" err="1"/>
              <a:t>k</a:t>
            </a:r>
            <a:r>
              <a:rPr lang="en-US" dirty="0" smtClean="0"/>
              <a:t>, so </a:t>
            </a:r>
            <a:r>
              <a:rPr lang="en-US" dirty="0" err="1" smtClean="0"/>
              <a:t>G</a:t>
            </a:r>
            <a:r>
              <a:rPr lang="en-US" baseline="-25000" dirty="0" err="1"/>
              <a:t>k</a:t>
            </a:r>
            <a:r>
              <a:rPr lang="en-US" dirty="0" smtClean="0"/>
              <a:t>=0 means no effect on inequality!</a:t>
            </a:r>
          </a:p>
          <a:p>
            <a:pPr lvl="1"/>
            <a:r>
              <a:rPr lang="en-US" dirty="0" smtClean="0"/>
              <a:t>But they have to favor the bottom or middle of the income distribution (</a:t>
            </a:r>
            <a:r>
              <a:rPr lang="en-US" dirty="0" err="1" smtClean="0"/>
              <a:t>R</a:t>
            </a:r>
            <a:r>
              <a:rPr lang="en-US" baseline="-25000" dirty="0" err="1" smtClean="0"/>
              <a:t>k</a:t>
            </a:r>
            <a:r>
              <a:rPr lang="en-US" dirty="0"/>
              <a:t> </a:t>
            </a:r>
            <a:r>
              <a:rPr lang="en-US" dirty="0" smtClean="0"/>
              <a:t>small or negative)</a:t>
            </a:r>
          </a:p>
          <a:p>
            <a:pPr lvl="1"/>
            <a:endParaRPr lang="en-US" dirty="0" smtClean="0"/>
          </a:p>
          <a:p>
            <a:endParaRPr lang="en-US" dirty="0"/>
          </a:p>
        </p:txBody>
      </p:sp>
    </p:spTree>
    <p:extLst>
      <p:ext uri="{BB962C8B-B14F-4D97-AF65-F5344CB8AC3E}">
        <p14:creationId xmlns:p14="http://schemas.microsoft.com/office/powerpoint/2010/main" val="11155728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Information Void:</a:t>
            </a:r>
            <a:br>
              <a:rPr lang="en-US" dirty="0" smtClean="0"/>
            </a:br>
            <a:r>
              <a:rPr lang="en-US" sz="2700" dirty="0" smtClean="0"/>
              <a:t>Americans want it more equal, but they don’t know it</a:t>
            </a:r>
            <a:br>
              <a:rPr lang="en-US" sz="2700" dirty="0" smtClean="0"/>
            </a:br>
            <a:r>
              <a:rPr lang="en-US" sz="2700" dirty="0" smtClean="0"/>
              <a:t>(and perceptions matter!)</a:t>
            </a:r>
            <a:endParaRPr lang="en-US" sz="2700"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209800"/>
            <a:ext cx="8476344" cy="3538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125730" y="3100788"/>
            <a:ext cx="7292340" cy="1290828"/>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125730" y="3979068"/>
            <a:ext cx="7292340" cy="1290828"/>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0" y="2208028"/>
            <a:ext cx="7292340" cy="1290828"/>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97941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xit" presetSubtype="0" fill="hold" grpId="1" nodeType="withEffect">
                                  <p:stCondLst>
                                    <p:cond delay="0"/>
                                  </p:stCondLst>
                                  <p:childTnLst>
                                    <p:set>
                                      <p:cBhvr>
                                        <p:cTn id="12" dur="1" fill="hold">
                                          <p:stCondLst>
                                            <p:cond delay="0"/>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xit" presetSubtype="0" fill="hold" grpId="1" nodeType="withEffect">
                                  <p:stCondLst>
                                    <p:cond delay="0"/>
                                  </p:stCondLst>
                                  <p:childTnLst>
                                    <p:set>
                                      <p:cBhvr>
                                        <p:cTn id="18"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890</TotalTime>
  <Words>1031</Words>
  <Application>Microsoft Office PowerPoint</Application>
  <PresentationFormat>On-screen Show (4:3)</PresentationFormat>
  <Paragraphs>118</Paragraphs>
  <Slides>22</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24" baseType="lpstr">
      <vt:lpstr>Office Theme</vt:lpstr>
      <vt:lpstr>Equation</vt:lpstr>
      <vt:lpstr>Chapter 4 Inequality</vt:lpstr>
      <vt:lpstr>Why Does It Matter?</vt:lpstr>
      <vt:lpstr>We Are the 99 Percent </vt:lpstr>
      <vt:lpstr>Inequality Does Not Imply Poverty (Necessarily), but People Care About It</vt:lpstr>
      <vt:lpstr>How to Measure Inequality</vt:lpstr>
      <vt:lpstr>Traditional Statistical Measures</vt:lpstr>
      <vt:lpstr>What Properties Do We Want Our Index to Have?</vt:lpstr>
      <vt:lpstr>The Lorenz Curve:  A Better Idea</vt:lpstr>
      <vt:lpstr>How to Calculate the Gini Efficiently with Micro Data</vt:lpstr>
      <vt:lpstr>Inequality in Practice</vt:lpstr>
      <vt:lpstr>We Live in an Unequal World</vt:lpstr>
      <vt:lpstr>We Are a Big Part of the Story of World Income Inequality</vt:lpstr>
      <vt:lpstr>But There’s Evidence World Income Inequality Has Been Falling  (at least until recently)</vt:lpstr>
      <vt:lpstr>The US is Less Unequal than the World</vt:lpstr>
      <vt:lpstr>What Explains this Inequality?</vt:lpstr>
      <vt:lpstr>Decompose It By Income Source</vt:lpstr>
      <vt:lpstr>Let’s Take an Example:  The Earned Income Tax Credit (EITC)</vt:lpstr>
      <vt:lpstr>Another Example:  Profits</vt:lpstr>
      <vt:lpstr>What Does Our Gini Decomposition Say?</vt:lpstr>
      <vt:lpstr>Another Reason:  You</vt:lpstr>
      <vt:lpstr>Development Projects and Inequality</vt:lpstr>
      <vt:lpstr>The Information Void: Americans want it more equal, but they don’t know it (and perceptions matter!)</vt:lpstr>
    </vt:vector>
  </TitlesOfParts>
  <Company>Department of Agricultural and Resource Economics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Occupational Economics 101</dc:title>
  <dc:creator>J. Edward Taylor</dc:creator>
  <cp:lastModifiedBy>J. Edward Taylor</cp:lastModifiedBy>
  <cp:revision>26</cp:revision>
  <dcterms:created xsi:type="dcterms:W3CDTF">2011-11-15T16:11:03Z</dcterms:created>
  <dcterms:modified xsi:type="dcterms:W3CDTF">2014-01-29T23:24:41Z</dcterms:modified>
</cp:coreProperties>
</file>